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9" r:id="rId4"/>
  </p:sldMasterIdLst>
  <p:notesMasterIdLst>
    <p:notesMasterId r:id="rId11"/>
  </p:notesMasterIdLst>
  <p:handoutMasterIdLst>
    <p:handoutMasterId r:id="rId12"/>
  </p:handoutMasterIdLst>
  <p:sldIdLst>
    <p:sldId id="312" r:id="rId5"/>
    <p:sldId id="310" r:id="rId6"/>
    <p:sldId id="309" r:id="rId7"/>
    <p:sldId id="311" r:id="rId8"/>
    <p:sldId id="337" r:id="rId9"/>
    <p:sldId id="30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81B5B95-B1BE-4824-A55E-21DB0CE9BE3A}">
          <p14:sldIdLst>
            <p14:sldId id="312"/>
            <p14:sldId id="310"/>
            <p14:sldId id="309"/>
            <p14:sldId id="311"/>
            <p14:sldId id="337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D994"/>
    <a:srgbClr val="034F2E"/>
    <a:srgbClr val="FFDB9D"/>
    <a:srgbClr val="026937"/>
    <a:srgbClr val="156938"/>
    <a:srgbClr val="ACED9E"/>
    <a:srgbClr val="004E20"/>
    <a:srgbClr val="F5F6F7"/>
    <a:srgbClr val="6C7880"/>
    <a:srgbClr val="155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41B6BC-33AB-8085-1725-BCE05D356FFA}" v="202" dt="2024-12-11T14:28:32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3425"/>
  </p:normalViewPr>
  <p:slideViewPr>
    <p:cSldViewPr snapToGrid="0" snapToObjects="1">
      <p:cViewPr varScale="1">
        <p:scale>
          <a:sx n="105" d="100"/>
          <a:sy n="105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7338113-A01E-2243-B4DB-73EA703311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E1CE4-6509-734C-B23C-4531093D11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B0866-70E4-A146-80E5-1F85FA3578FB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1EF84-56D4-9F43-8524-5E6D1B35E7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896B7-8E11-4349-BB98-C36811EDEB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44315-E529-314F-AE66-F899B5A7F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06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14F57-D71D-FD4B-8404-08B0DFDAF502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23C93-C2A3-9A46-85ED-075DB46C8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59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23C93-C2A3-9A46-85ED-075DB46C81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3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23C93-C2A3-9A46-85ED-075DB46C81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71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23C93-C2A3-9A46-85ED-075DB46C81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0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23C93-C2A3-9A46-85ED-075DB46C81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11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23C93-C2A3-9A46-85ED-075DB46C81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15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23C93-C2A3-9A46-85ED-075DB46C81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74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hmb.utoronto.ca/" TargetMode="External"/><Relationship Id="rId2" Type="http://schemas.openxmlformats.org/officeDocument/2006/relationships/hyperlink" Target="http://www.wgsi.utoronto.ca/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https://www.utoronto.ca/university-life/campuses/downtown-toronto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https://www.utoronto.ca/university-life/campuses/downtown-toronto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1495" y="323215"/>
            <a:ext cx="3810330" cy="640135"/>
          </a:xfrm>
          <a:prstGeom prst="rect">
            <a:avLst/>
          </a:prstGeom>
        </p:spPr>
      </p:pic>
      <p:sp>
        <p:nvSpPr>
          <p:cNvPr id="11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535825" y="2719903"/>
            <a:ext cx="9507527" cy="601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Section Heading  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605716" y="3803859"/>
            <a:ext cx="2792626" cy="45719"/>
          </a:xfrm>
          <a:prstGeom prst="rect">
            <a:avLst/>
          </a:prstGeom>
          <a:solidFill>
            <a:srgbClr val="34D994"/>
          </a:solidFill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13" name="Picture 12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12DD25BC-1700-AD42-9D0E-F573583BF1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6522" y="1801169"/>
            <a:ext cx="2905478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8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Slide with Word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640660" y="1146203"/>
            <a:ext cx="9507527" cy="601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Page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 hasCustomPrompt="1"/>
          </p:nvPr>
        </p:nvSpPr>
        <p:spPr>
          <a:xfrm>
            <a:off x="640660" y="2166603"/>
            <a:ext cx="10713140" cy="4010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Content Block for text </a:t>
            </a:r>
          </a:p>
        </p:txBody>
      </p:sp>
    </p:spTree>
    <p:extLst>
      <p:ext uri="{BB962C8B-B14F-4D97-AF65-F5344CB8AC3E}">
        <p14:creationId xmlns:p14="http://schemas.microsoft.com/office/powerpoint/2010/main" val="390930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in Slide with Word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0"/>
            <a:ext cx="12192000" cy="949345"/>
          </a:xfrm>
          <a:prstGeom prst="rect">
            <a:avLst/>
          </a:prstGeom>
          <a:solidFill>
            <a:srgbClr val="034F2E"/>
          </a:solidFill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1324" y="196858"/>
            <a:ext cx="3810008" cy="640081"/>
          </a:xfrm>
          <a:prstGeom prst="rect">
            <a:avLst/>
          </a:prstGeom>
        </p:spPr>
      </p:pic>
      <p:sp>
        <p:nvSpPr>
          <p:cNvPr id="4" name="Text Placeholder 4"/>
          <p:cNvSpPr>
            <a:spLocks noGrp="1"/>
          </p:cNvSpPr>
          <p:nvPr>
            <p:ph idx="1" hasCustomPrompt="1"/>
          </p:nvPr>
        </p:nvSpPr>
        <p:spPr>
          <a:xfrm>
            <a:off x="640660" y="2166603"/>
            <a:ext cx="10713140" cy="4010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Content Block for text </a:t>
            </a:r>
          </a:p>
        </p:txBody>
      </p:sp>
      <p:sp>
        <p:nvSpPr>
          <p:cNvPr id="5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640660" y="1146203"/>
            <a:ext cx="9507527" cy="601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Page Heading</a:t>
            </a:r>
          </a:p>
        </p:txBody>
      </p:sp>
    </p:spTree>
    <p:extLst>
      <p:ext uri="{BB962C8B-B14F-4D97-AF65-F5344CB8AC3E}">
        <p14:creationId xmlns:p14="http://schemas.microsoft.com/office/powerpoint/2010/main" val="955408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erson holding a computer&#10;&#10;Description automatically generated with medium confidence">
            <a:extLst>
              <a:ext uri="{FF2B5EF4-FFF2-40B4-BE49-F238E27FC236}">
                <a16:creationId xmlns:a16="http://schemas.microsoft.com/office/drawing/2014/main" id="{B506FE27-2338-C54E-BBCD-FCF29CC5C8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982" y="1058091"/>
            <a:ext cx="4741817" cy="474181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9CFC0-60B7-7B41-9E6E-E0AB39B273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1854863"/>
            <a:ext cx="4889500" cy="11537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Lorem Ipsum is simply dummy text of the printing and typesetting industry.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E33E3EF-E2B8-6E49-93F3-D3BDA03EA3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3788" y="3429000"/>
            <a:ext cx="4889500" cy="9858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lvl="0"/>
            <a:r>
              <a:rPr lang="en-US" dirty="0"/>
              <a:t>Lorem Ipsum has been the industry's standard dummy text ever since the 1500s`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943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C2BB47D-8728-9E4C-A17D-9CB5B3649D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22608" y="1985493"/>
            <a:ext cx="4889500" cy="11537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Lorem Ipsum is simply dummy text of the printing and typesetting industry.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FD5FE-6D8C-574D-B8A0-F1F4E78A41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0" y="3429000"/>
            <a:ext cx="4889500" cy="9858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lvl="0"/>
            <a:r>
              <a:rPr lang="en-US" dirty="0"/>
              <a:t>Lorem Ipsum has been the industry's standard dummy text ever since the 1500s`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0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BCCBB57-00CE-FE46-A5E6-DF19F2C175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2268" y="992174"/>
            <a:ext cx="4889500" cy="11537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Lorem Ipsum is simply dummy text of the printing and typesetting industry.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79CB70-4044-ED4F-92C7-BFEB493D15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2268" y="2494939"/>
            <a:ext cx="4889500" cy="36933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  <a:latin typeface="GT America Ext Md" pitchFamily="2" charset="0"/>
              </a:defRPr>
            </a:lvl1pPr>
          </a:lstStyle>
          <a:p>
            <a:pPr lvl="0"/>
            <a:r>
              <a:rPr lang="en-US" dirty="0"/>
              <a:t>Small Heading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925DC0F-F02D-0A41-881B-D8ECFD8E7E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268" y="3429000"/>
            <a:ext cx="4889500" cy="9858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lvl="0"/>
            <a:r>
              <a:rPr lang="en-US" dirty="0"/>
              <a:t>Lorem Ipsum has been the industry's standard dummy text ever since the 1500s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031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56B48EF-804C-8A42-A6E9-2DF9E25A76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2268" y="992174"/>
            <a:ext cx="4889500" cy="11537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Lorem Ipsum is simply dummy text of the printing and typesetting industry.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F90942A-7EB9-9049-A6D1-C741D11F60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2268" y="2494939"/>
            <a:ext cx="4889500" cy="36933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  <a:latin typeface="GT America Ext Md" pitchFamily="2" charset="0"/>
              </a:defRPr>
            </a:lvl1pPr>
          </a:lstStyle>
          <a:p>
            <a:pPr lvl="0"/>
            <a:r>
              <a:rPr lang="en-US" dirty="0"/>
              <a:t>Small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0D2A9-D792-A347-B423-B598772543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350" y="3068638"/>
            <a:ext cx="4889418" cy="241776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880"/>
              </a:lnSpc>
              <a:buClr>
                <a:schemeClr val="accent5"/>
              </a:buClr>
              <a:buFont typeface=".Lucida Grande UI Regular"/>
              <a:buChar char="►"/>
              <a:defRPr sz="1200" b="0" i="0" spc="-50" baseline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  <a:lvl2pPr marL="628650" indent="-171450">
              <a:lnSpc>
                <a:spcPts val="1880"/>
              </a:lnSpc>
              <a:buClr>
                <a:schemeClr val="accent5"/>
              </a:buClr>
              <a:buFont typeface=".Lucida Grande UI Regular"/>
              <a:buChar char="►"/>
              <a:defRPr sz="1200" spc="-50" baseline="0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tristique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ac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interdum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Donec at </a:t>
            </a:r>
            <a:r>
              <a:rPr lang="en-US" dirty="0" err="1"/>
              <a:t>orci</a:t>
            </a:r>
            <a:r>
              <a:rPr lang="en-US" dirty="0"/>
              <a:t> non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fermentum.</a:t>
            </a:r>
          </a:p>
          <a:p>
            <a:pPr lvl="0"/>
            <a:r>
              <a:rPr lang="en-US" dirty="0"/>
              <a:t>Morbi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porta.</a:t>
            </a:r>
          </a:p>
          <a:p>
            <a:pPr lvl="0"/>
            <a:r>
              <a:rPr lang="en-US" dirty="0"/>
              <a:t>Maecenas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vitae ipsum </a:t>
            </a:r>
            <a:r>
              <a:rPr lang="en-US" dirty="0" err="1"/>
              <a:t>egestas</a:t>
            </a:r>
            <a:r>
              <a:rPr lang="en-US" dirty="0"/>
              <a:t> a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Donec </a:t>
            </a:r>
            <a:r>
              <a:rPr lang="en-US" dirty="0" err="1"/>
              <a:t>hendrerit</a:t>
            </a:r>
            <a:r>
              <a:rPr lang="en-US" dirty="0"/>
              <a:t> dolor a magna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FAA0848-8FB1-864B-B187-43CE5C8923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11768" y="3063000"/>
            <a:ext cx="4889418" cy="241776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880"/>
              </a:lnSpc>
              <a:buClr>
                <a:schemeClr val="accent5"/>
              </a:buClr>
              <a:buFont typeface=".Lucida Grande UI Regular"/>
              <a:buChar char="►"/>
              <a:defRPr sz="1200" b="0" i="0" spc="-50" baseline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  <a:lvl2pPr marL="628650" indent="-171450">
              <a:lnSpc>
                <a:spcPts val="1880"/>
              </a:lnSpc>
              <a:buClr>
                <a:schemeClr val="accent5"/>
              </a:buClr>
              <a:buFont typeface=".Lucida Grande UI Regular"/>
              <a:buChar char="►"/>
              <a:defRPr sz="1200" spc="-50" baseline="0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tristique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ac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interdum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Donec at </a:t>
            </a:r>
            <a:r>
              <a:rPr lang="en-US" dirty="0" err="1"/>
              <a:t>orci</a:t>
            </a:r>
            <a:r>
              <a:rPr lang="en-US" dirty="0"/>
              <a:t> non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fermentum.</a:t>
            </a:r>
          </a:p>
          <a:p>
            <a:pPr lvl="0"/>
            <a:r>
              <a:rPr lang="en-US" dirty="0"/>
              <a:t>Morbi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porta.</a:t>
            </a:r>
          </a:p>
          <a:p>
            <a:pPr lvl="0"/>
            <a:r>
              <a:rPr lang="en-US" dirty="0"/>
              <a:t>Maecenas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vitae ipsum </a:t>
            </a:r>
            <a:r>
              <a:rPr lang="en-US" dirty="0" err="1"/>
              <a:t>egestas</a:t>
            </a:r>
            <a:r>
              <a:rPr lang="en-US" dirty="0"/>
              <a:t> a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Donec </a:t>
            </a:r>
            <a:r>
              <a:rPr lang="en-US" dirty="0" err="1"/>
              <a:t>hendrerit</a:t>
            </a:r>
            <a:r>
              <a:rPr lang="en-US" dirty="0"/>
              <a:t> dolor a magna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9512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E4BDCC7-3859-B74C-B42D-9922603F25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2268" y="992174"/>
            <a:ext cx="4889500" cy="11537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Lorem Ipsum is simply dummy text of the printing and typesetting industry.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00ED719-6212-944C-BFCB-F00C95512C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2268" y="2494939"/>
            <a:ext cx="4889500" cy="36933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  <a:latin typeface="GT America Ext Md" pitchFamily="2" charset="0"/>
              </a:defRPr>
            </a:lvl1pPr>
          </a:lstStyle>
          <a:p>
            <a:pPr lvl="0"/>
            <a:r>
              <a:rPr lang="en-US" dirty="0"/>
              <a:t>Small 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38F11F1-D304-2040-A792-A4B6F23B61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268" y="3155207"/>
            <a:ext cx="4889500" cy="9858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lvl="0"/>
            <a:r>
              <a:rPr lang="en-US" dirty="0"/>
              <a:t>Lorem Ipsum has been the industry's standard dummy text ever since the 1500s</a:t>
            </a:r>
          </a:p>
          <a:p>
            <a:pPr lvl="0"/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EB31036-1A3A-284E-BFD9-2929D1D5B2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2268" y="4495108"/>
            <a:ext cx="4889418" cy="115373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880"/>
              </a:lnSpc>
              <a:buClr>
                <a:schemeClr val="accent5"/>
              </a:buClr>
              <a:buFont typeface=".Lucida Grande UI Regular"/>
              <a:buChar char="►"/>
              <a:defRPr sz="1200" b="0" i="0" spc="-50" baseline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  <a:lvl2pPr marL="628650" indent="-171450">
              <a:lnSpc>
                <a:spcPts val="1880"/>
              </a:lnSpc>
              <a:buClr>
                <a:schemeClr val="accent5"/>
              </a:buClr>
              <a:buFont typeface=".Lucida Grande UI Regular"/>
              <a:buChar char="►"/>
              <a:defRPr sz="1200" spc="-50" baseline="0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Morbi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porta.</a:t>
            </a:r>
          </a:p>
          <a:p>
            <a:pPr lvl="0"/>
            <a:r>
              <a:rPr lang="en-US" dirty="0"/>
              <a:t>Maecenas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vitae ipsum </a:t>
            </a:r>
            <a:r>
              <a:rPr lang="en-US" dirty="0" err="1"/>
              <a:t>egestas</a:t>
            </a:r>
            <a:r>
              <a:rPr lang="en-US" dirty="0"/>
              <a:t> a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Donec </a:t>
            </a:r>
            <a:r>
              <a:rPr lang="en-US" dirty="0" err="1"/>
              <a:t>hendrerit</a:t>
            </a:r>
            <a:r>
              <a:rPr lang="en-US" dirty="0"/>
              <a:t> dolor a magna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806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0D3CB3E-9DB0-BC4A-BACA-C060C4E290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2268" y="992174"/>
            <a:ext cx="4889500" cy="11537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Lorem Ipsum is simply dummy text of the printing and typesetting industry.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EA35A5C-F0E7-AF48-830D-999DA44C7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2268" y="2494939"/>
            <a:ext cx="4889500" cy="36933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  <a:latin typeface="GT America Ext Md" pitchFamily="2" charset="0"/>
              </a:defRPr>
            </a:lvl1pPr>
          </a:lstStyle>
          <a:p>
            <a:pPr lvl="0"/>
            <a:r>
              <a:rPr lang="en-US" dirty="0"/>
              <a:t>Small Heading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B483013-0E96-C744-B773-37B5908189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268" y="3155207"/>
            <a:ext cx="4889500" cy="9858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lvl="0"/>
            <a:r>
              <a:rPr lang="en-US" dirty="0"/>
              <a:t>Lorem Ipsum has been the industry's standard dummy text ever since the 1500s</a:t>
            </a:r>
          </a:p>
          <a:p>
            <a:pPr lvl="0"/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CBB70EC-6E7C-384B-A6F5-FD28CC8C3F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2268" y="4495108"/>
            <a:ext cx="4889418" cy="115373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880"/>
              </a:lnSpc>
              <a:buClr>
                <a:schemeClr val="accent5"/>
              </a:buClr>
              <a:buFont typeface=".Lucida Grande UI Regular"/>
              <a:buChar char="►"/>
              <a:defRPr sz="1200" b="0" i="0" spc="-50" baseline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  <a:lvl2pPr marL="628650" indent="-171450">
              <a:lnSpc>
                <a:spcPts val="1880"/>
              </a:lnSpc>
              <a:buClr>
                <a:schemeClr val="accent5"/>
              </a:buClr>
              <a:buFont typeface=".Lucida Grande UI Regular"/>
              <a:buChar char="►"/>
              <a:defRPr sz="1200" spc="-50" baseline="0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Morbi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porta.</a:t>
            </a:r>
          </a:p>
          <a:p>
            <a:pPr lvl="0"/>
            <a:r>
              <a:rPr lang="en-US" dirty="0"/>
              <a:t>Maecenas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vitae ipsum </a:t>
            </a:r>
            <a:r>
              <a:rPr lang="en-US" dirty="0" err="1"/>
              <a:t>egestas</a:t>
            </a:r>
            <a:r>
              <a:rPr lang="en-US" dirty="0"/>
              <a:t> a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Donec </a:t>
            </a:r>
            <a:r>
              <a:rPr lang="en-US" dirty="0" err="1"/>
              <a:t>hendrerit</a:t>
            </a:r>
            <a:r>
              <a:rPr lang="en-US" dirty="0"/>
              <a:t> dolor a magna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632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Quick 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1C115A3-2606-EA4B-AD60-C16B5FC974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4222069"/>
            <a:ext cx="4889500" cy="1153736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Karla Light" panose="020B0004030503030003" pitchFamily="34" charset="77"/>
              </a:defRPr>
            </a:lvl1pPr>
          </a:lstStyle>
          <a:p>
            <a:pPr lvl="0"/>
            <a:r>
              <a:rPr lang="en-US" dirty="0"/>
              <a:t>Lorem Ipsum has been the industry's standard dummy text ever since the 1500s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FB8B4FE-AACF-1D46-B3BF-4817B2DE56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7374" y="4222069"/>
            <a:ext cx="4889500" cy="11537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Lorem Ipsum is simply dummy text of the printing and typesetting industry.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E9C11C4B-9D88-064B-B55D-971BE302A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90370" y="2453000"/>
            <a:ext cx="2154063" cy="58251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2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  <a:t>Diverse, supportive, and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  <a:t>life-altering experience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2407E9CE-A8BB-6A41-A99D-A247D06A16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90370" y="1828867"/>
            <a:ext cx="2154063" cy="5447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FD4A124-B1DC-9D4C-A7D7-AD5DD2D3B4CA}"/>
              </a:ext>
            </a:extLst>
          </p:cNvPr>
          <p:cNvSpPr/>
          <p:nvPr userDrawn="1"/>
        </p:nvSpPr>
        <p:spPr>
          <a:xfrm>
            <a:off x="9897401" y="2386123"/>
            <a:ext cx="540000" cy="54394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algn="l">
              <a:lnSpc>
                <a:spcPts val="2400"/>
              </a:lnSpc>
            </a:pP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Karla Light" panose="020B0004030503030003" pitchFamily="34" charset="77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356D6F01-9E43-9F4C-B95C-8C2417F761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30643" y="2453000"/>
            <a:ext cx="2154063" cy="58251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2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  <a:t>U of T students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  <a:t>in residence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937FCAA2-A961-344F-812B-8CD07A244D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0643" y="1828867"/>
            <a:ext cx="2154063" cy="5447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800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F187840-E602-E541-A017-828D6416FE91}"/>
              </a:ext>
            </a:extLst>
          </p:cNvPr>
          <p:cNvSpPr/>
          <p:nvPr userDrawn="1"/>
        </p:nvSpPr>
        <p:spPr>
          <a:xfrm>
            <a:off x="7237674" y="2386123"/>
            <a:ext cx="540000" cy="54394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algn="l">
              <a:lnSpc>
                <a:spcPts val="2400"/>
              </a:lnSpc>
            </a:pP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Karla Light" panose="020B0004030503030003" pitchFamily="34" charset="77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63904602-4A06-0940-8E93-684D8C29EA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70916" y="2453000"/>
            <a:ext cx="2154063" cy="58251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2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  <a:t>Alumni located in 78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  <a:t>different countries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395A6758-1C0D-C145-8309-50DB8BC2B4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0916" y="1828867"/>
            <a:ext cx="2154063" cy="5447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11,000+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081E207-28EA-D249-84B6-EEFAF8C35326}"/>
              </a:ext>
            </a:extLst>
          </p:cNvPr>
          <p:cNvSpPr/>
          <p:nvPr userDrawn="1"/>
        </p:nvSpPr>
        <p:spPr>
          <a:xfrm>
            <a:off x="4577947" y="2386123"/>
            <a:ext cx="540000" cy="54394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algn="l">
              <a:lnSpc>
                <a:spcPts val="2400"/>
              </a:lnSpc>
            </a:pP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Karla Light" panose="020B0004030503030003" pitchFamily="34" charset="77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5F2180D4-5A0F-604E-AA18-D6B566B21A1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11189" y="2453000"/>
            <a:ext cx="2154063" cy="58251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200" b="0" i="0">
                <a:solidFill>
                  <a:schemeClr val="tx2"/>
                </a:solidFill>
                <a:latin typeface="Karla Light" panose="020B0004030503030003" pitchFamily="34" charset="77"/>
              </a:defRPr>
            </a:lvl1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  <a:t>Students enrolled in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Karla" panose="020B0004030503030003" pitchFamily="34" charset="77"/>
              </a:rPr>
              <a:t>college programs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9DF113E-11CD-4049-B8DA-A2469DE90B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11189" y="1828867"/>
            <a:ext cx="2154063" cy="5447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 pitchFamily="2" charset="0"/>
              </a:rPr>
              <a:t>6000+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153040A-D19E-844A-A150-B3DF7D66E6A5}"/>
              </a:ext>
            </a:extLst>
          </p:cNvPr>
          <p:cNvSpPr/>
          <p:nvPr userDrawn="1"/>
        </p:nvSpPr>
        <p:spPr>
          <a:xfrm>
            <a:off x="1918220" y="2386123"/>
            <a:ext cx="540000" cy="54394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algn="l">
              <a:lnSpc>
                <a:spcPts val="2400"/>
              </a:lnSpc>
            </a:pP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Karla Light" panose="020B000403050303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71471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mrock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A365DF8-5CBE-984F-908C-FEAEF70E43FA}"/>
              </a:ext>
            </a:extLst>
          </p:cNvPr>
          <p:cNvSpPr/>
          <p:nvPr userDrawn="1"/>
        </p:nvSpPr>
        <p:spPr>
          <a:xfrm>
            <a:off x="5854261" y="21020"/>
            <a:ext cx="6096001" cy="6858000"/>
          </a:xfrm>
          <a:prstGeom prst="rect">
            <a:avLst/>
          </a:prstGeom>
          <a:solidFill>
            <a:srgbClr val="34D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F8768BF-08AF-1942-8D3E-ABE3FFBB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55729" y="505889"/>
            <a:ext cx="4534805" cy="54785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3200"/>
              </a:lnSpc>
              <a:buFontTx/>
              <a:buNone/>
              <a:defRPr sz="1600">
                <a:latin typeface="GT America Ext Md" pitchFamily="2" charset="0"/>
              </a:defRPr>
            </a:lvl1pPr>
            <a:lvl2pPr marL="457200" indent="0">
              <a:buFontTx/>
              <a:buNone/>
              <a:defRPr sz="1800">
                <a:latin typeface="GT America Ext Md" pitchFamily="2" charset="0"/>
              </a:defRPr>
            </a:lvl2pPr>
            <a:lvl3pPr marL="914400" indent="0">
              <a:buFontTx/>
              <a:buNone/>
              <a:defRPr sz="1800">
                <a:latin typeface="GT America Ext Md" pitchFamily="2" charset="0"/>
              </a:defRPr>
            </a:lvl3pPr>
            <a:lvl4pPr marL="1371600" indent="0">
              <a:buFontTx/>
              <a:buNone/>
              <a:defRPr sz="1800">
                <a:latin typeface="GT America Ext Md" pitchFamily="2" charset="0"/>
              </a:defRPr>
            </a:lvl4pPr>
            <a:lvl5pPr marL="1828800" indent="0">
              <a:buFontTx/>
              <a:buNone/>
              <a:defRPr sz="1800">
                <a:latin typeface="GT America Ext Md" pitchFamily="2" charset="0"/>
              </a:defRPr>
            </a:lvl5pPr>
          </a:lstStyle>
          <a:p>
            <a:pPr algn="ctr">
              <a:lnSpc>
                <a:spcPts val="3200"/>
              </a:lnSpc>
            </a:pPr>
            <a:r>
              <a:rPr lang="en-CA" sz="1800" spc="-50" dirty="0">
                <a:latin typeface="GT America Ext Md" pitchFamily="2" charset="0"/>
              </a:rPr>
              <a:t>New College is committed to the provision of the highest quality of academic support, interdisciplinary programs, facilities for learning and residential experience.</a:t>
            </a:r>
            <a:endParaRPr lang="en-US" sz="1800" spc="-50" dirty="0">
              <a:latin typeface="GT America Ext Md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31EF9A-E1DB-EC68-6192-DA91ED5A86AB}"/>
              </a:ext>
            </a:extLst>
          </p:cNvPr>
          <p:cNvGrpSpPr/>
          <p:nvPr userDrawn="1"/>
        </p:nvGrpSpPr>
        <p:grpSpPr>
          <a:xfrm>
            <a:off x="-10510" y="-10510"/>
            <a:ext cx="12213020" cy="6889530"/>
            <a:chOff x="-10510" y="-10510"/>
            <a:chExt cx="12213020" cy="6889530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E7E1CB-C671-AEC9-375F-DC10678B8627}"/>
                </a:ext>
              </a:extLst>
            </p:cNvPr>
            <p:cNvSpPr/>
            <p:nvPr/>
          </p:nvSpPr>
          <p:spPr>
            <a:xfrm>
              <a:off x="0" y="-10510"/>
              <a:ext cx="12192000" cy="2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51B7CA-FB8E-6F09-5BA1-C606AF78694A}"/>
                </a:ext>
              </a:extLst>
            </p:cNvPr>
            <p:cNvSpPr/>
            <p:nvPr/>
          </p:nvSpPr>
          <p:spPr>
            <a:xfrm>
              <a:off x="0" y="6627020"/>
              <a:ext cx="12192000" cy="2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C7B376E-5E67-6C32-0543-F18CB67F94CE}"/>
                </a:ext>
              </a:extLst>
            </p:cNvPr>
            <p:cNvSpPr/>
            <p:nvPr/>
          </p:nvSpPr>
          <p:spPr>
            <a:xfrm>
              <a:off x="-10510" y="-10510"/>
              <a:ext cx="252248" cy="6868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F8585B-55E2-F675-F90F-43906B8F35D6}"/>
                </a:ext>
              </a:extLst>
            </p:cNvPr>
            <p:cNvSpPr/>
            <p:nvPr/>
          </p:nvSpPr>
          <p:spPr>
            <a:xfrm>
              <a:off x="11950262" y="21020"/>
              <a:ext cx="252248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5145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Bloc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A78D278-D13D-C947-8C87-99C423C77EE4}"/>
              </a:ext>
            </a:extLst>
          </p:cNvPr>
          <p:cNvSpPr/>
          <p:nvPr userDrawn="1"/>
        </p:nvSpPr>
        <p:spPr>
          <a:xfrm>
            <a:off x="0" y="0"/>
            <a:ext cx="6022227" cy="6858000"/>
          </a:xfrm>
          <a:prstGeom prst="rect">
            <a:avLst/>
          </a:prstGeom>
          <a:solidFill>
            <a:srgbClr val="FFD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6E8948-8789-B145-8055-AC70A2F3476A}"/>
              </a:ext>
            </a:extLst>
          </p:cNvPr>
          <p:cNvSpPr/>
          <p:nvPr userDrawn="1"/>
        </p:nvSpPr>
        <p:spPr>
          <a:xfrm>
            <a:off x="8022546" y="5976977"/>
            <a:ext cx="2011681" cy="650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5E329C9-A511-4348-B791-D2807B873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2335" y="915563"/>
            <a:ext cx="4534805" cy="50689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latin typeface="GT America Ext Md" pitchFamily="2" charset="0"/>
              </a:defRPr>
            </a:lvl1pPr>
            <a:lvl2pPr marL="457200" indent="0">
              <a:buFontTx/>
              <a:buNone/>
              <a:defRPr sz="1800">
                <a:latin typeface="GT America Ext Md" pitchFamily="2" charset="0"/>
              </a:defRPr>
            </a:lvl2pPr>
            <a:lvl3pPr marL="914400" indent="0">
              <a:buFontTx/>
              <a:buNone/>
              <a:defRPr sz="1800">
                <a:latin typeface="GT America Ext Md" pitchFamily="2" charset="0"/>
              </a:defRPr>
            </a:lvl3pPr>
            <a:lvl4pPr marL="1371600" indent="0">
              <a:buFontTx/>
              <a:buNone/>
              <a:defRPr sz="1800">
                <a:latin typeface="GT America Ext Md" pitchFamily="2" charset="0"/>
              </a:defRPr>
            </a:lvl4pPr>
            <a:lvl5pPr marL="1828800" indent="0">
              <a:buFontTx/>
              <a:buNone/>
              <a:defRPr sz="1800">
                <a:latin typeface="GT America Ext Md" pitchFamily="2" charset="0"/>
              </a:defRPr>
            </a:lvl5pPr>
          </a:lstStyle>
          <a:p>
            <a:pPr>
              <a:lnSpc>
                <a:spcPts val="3200"/>
              </a:lnSpc>
            </a:pPr>
            <a:r>
              <a:rPr lang="en-CA" sz="1800" spc="-50" dirty="0">
                <a:latin typeface="GT America Ext Md" pitchFamily="2" charset="0"/>
              </a:rPr>
              <a:t>Our interdisciplinary academic programs, together with our partners in the </a:t>
            </a:r>
            <a:r>
              <a:rPr lang="en-CA" sz="1800" spc="-50" dirty="0">
                <a:solidFill>
                  <a:srgbClr val="004E20"/>
                </a:solidFill>
                <a:latin typeface="GT America Ext Md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Women and Gender Studies Institute</a:t>
            </a:r>
            <a:r>
              <a:rPr lang="en-CA" sz="1800" spc="-50" dirty="0">
                <a:solidFill>
                  <a:srgbClr val="004E20"/>
                </a:solidFill>
                <a:latin typeface="GT America Ext Md" pitchFamily="2" charset="0"/>
              </a:rPr>
              <a:t> </a:t>
            </a:r>
            <a:r>
              <a:rPr lang="en-CA" sz="1800" spc="-50" dirty="0">
                <a:latin typeface="GT America Ext Md" pitchFamily="2" charset="0"/>
              </a:rPr>
              <a:t>and </a:t>
            </a:r>
            <a:r>
              <a:rPr lang="en-CA" sz="1800" spc="-50" dirty="0">
                <a:solidFill>
                  <a:srgbClr val="004E20"/>
                </a:solidFill>
                <a:latin typeface="GT America Ext Md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 Biology</a:t>
            </a:r>
            <a:r>
              <a:rPr lang="en-CA" sz="1800" spc="-50" dirty="0">
                <a:latin typeface="GT America Ext Md" pitchFamily="2" charset="0"/>
              </a:rPr>
              <a:t>, create an intellectual hub that aims to produce socially engaged learning and to cultivate diversification, internationalization and innovative pedagogies.</a:t>
            </a:r>
            <a:endParaRPr lang="en-US" sz="1800" spc="-50" dirty="0">
              <a:latin typeface="GT America Ext Md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374188-A382-753F-76AE-D388A0564DE9}"/>
              </a:ext>
            </a:extLst>
          </p:cNvPr>
          <p:cNvGrpSpPr/>
          <p:nvPr userDrawn="1"/>
        </p:nvGrpSpPr>
        <p:grpSpPr>
          <a:xfrm>
            <a:off x="-10510" y="-10510"/>
            <a:ext cx="12213020" cy="6889530"/>
            <a:chOff x="-10510" y="-10510"/>
            <a:chExt cx="12213020" cy="6889530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31F6759-A01C-0774-D11E-77C9AD2F95C4}"/>
                </a:ext>
              </a:extLst>
            </p:cNvPr>
            <p:cNvSpPr/>
            <p:nvPr/>
          </p:nvSpPr>
          <p:spPr>
            <a:xfrm>
              <a:off x="0" y="-10510"/>
              <a:ext cx="12192000" cy="2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3F978C0-CAD2-445C-5B0F-8E028B7E36C5}"/>
                </a:ext>
              </a:extLst>
            </p:cNvPr>
            <p:cNvSpPr/>
            <p:nvPr/>
          </p:nvSpPr>
          <p:spPr>
            <a:xfrm>
              <a:off x="0" y="6627020"/>
              <a:ext cx="12192000" cy="2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41A26E-9212-BD5A-EFEA-EAE20B73F2E5}"/>
                </a:ext>
              </a:extLst>
            </p:cNvPr>
            <p:cNvSpPr/>
            <p:nvPr/>
          </p:nvSpPr>
          <p:spPr>
            <a:xfrm>
              <a:off x="-10510" y="-10510"/>
              <a:ext cx="252248" cy="6868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E5C26A-26B0-9F21-EE2A-70343135A7FE}"/>
                </a:ext>
              </a:extLst>
            </p:cNvPr>
            <p:cNvSpPr/>
            <p:nvPr/>
          </p:nvSpPr>
          <p:spPr>
            <a:xfrm>
              <a:off x="11950262" y="21020"/>
              <a:ext cx="252248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74980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erald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D1DC677-82FA-CA40-95C0-B00A6297E862}"/>
              </a:ext>
            </a:extLst>
          </p:cNvPr>
          <p:cNvSpPr/>
          <p:nvPr userDrawn="1"/>
        </p:nvSpPr>
        <p:spPr>
          <a:xfrm>
            <a:off x="6096001" y="0"/>
            <a:ext cx="6095998" cy="6858000"/>
          </a:xfrm>
          <a:prstGeom prst="rect">
            <a:avLst/>
          </a:prstGeom>
          <a:solidFill>
            <a:srgbClr val="156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6C3BE-8DB2-B34D-B541-D3BC5052BE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16217" y="892777"/>
            <a:ext cx="4224338" cy="460334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GT America Ext Md" pitchFamily="2" charset="0"/>
              </a:defRPr>
            </a:lvl1pPr>
            <a:lvl2pPr marL="457200" indent="0">
              <a:buFontTx/>
              <a:buNone/>
              <a:defRPr sz="1800">
                <a:latin typeface="GT America Ext Md" pitchFamily="2" charset="0"/>
              </a:defRPr>
            </a:lvl2pPr>
            <a:lvl3pPr marL="914400" indent="0">
              <a:buFontTx/>
              <a:buNone/>
              <a:defRPr sz="1800">
                <a:latin typeface="GT America Ext Md" pitchFamily="2" charset="0"/>
              </a:defRPr>
            </a:lvl3pPr>
            <a:lvl4pPr marL="1371600" indent="0">
              <a:buFontTx/>
              <a:buNone/>
              <a:defRPr sz="1800">
                <a:latin typeface="GT America Ext Md" pitchFamily="2" charset="0"/>
              </a:defRPr>
            </a:lvl4pPr>
            <a:lvl5pPr marL="1828800" indent="0">
              <a:buFontTx/>
              <a:buNone/>
              <a:defRPr sz="1800">
                <a:latin typeface="GT America Ext Md" pitchFamily="2" charset="0"/>
              </a:defRPr>
            </a:lvl5pPr>
          </a:lstStyle>
          <a:p>
            <a:pPr algn="ctr">
              <a:lnSpc>
                <a:spcPts val="3200"/>
              </a:lnSpc>
            </a:pPr>
            <a:r>
              <a:rPr lang="en-CA" sz="1800" spc="-50" dirty="0">
                <a:solidFill>
                  <a:schemeClr val="bg1"/>
                </a:solidFill>
                <a:latin typeface="GT America Ext Md" pitchFamily="2" charset="0"/>
              </a:rPr>
              <a:t>As one of the seven college neighbourhoods on the </a:t>
            </a:r>
            <a:r>
              <a:rPr lang="en-CA" sz="1800" spc="-50" dirty="0">
                <a:solidFill>
                  <a:srgbClr val="FFDB9D"/>
                </a:solidFill>
                <a:latin typeface="GT America Ext Md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St. George campus</a:t>
            </a:r>
            <a:r>
              <a:rPr lang="en-CA" sz="1800" spc="-50" dirty="0">
                <a:solidFill>
                  <a:schemeClr val="bg1"/>
                </a:solidFill>
                <a:latin typeface="GT America Ext Md" pitchFamily="2" charset="0"/>
              </a:rPr>
              <a:t>, New College aims to provide a rich learning community for students that encompasses academic support, facilities for study and social interaction, opportunities for co-curricular and community engagement and interdisciplinary academic programs. </a:t>
            </a:r>
            <a:endParaRPr lang="en-US" sz="1800" spc="-50" dirty="0">
              <a:solidFill>
                <a:schemeClr val="bg1"/>
              </a:solidFill>
              <a:latin typeface="GT America Ext Md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077" y="6331048"/>
            <a:ext cx="2101086" cy="35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76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ege Green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D1DC677-82FA-CA40-95C0-B00A6297E862}"/>
              </a:ext>
            </a:extLst>
          </p:cNvPr>
          <p:cNvSpPr/>
          <p:nvPr userDrawn="1"/>
        </p:nvSpPr>
        <p:spPr>
          <a:xfrm>
            <a:off x="6096001" y="0"/>
            <a:ext cx="6095998" cy="6858000"/>
          </a:xfrm>
          <a:prstGeom prst="rect">
            <a:avLst/>
          </a:prstGeom>
          <a:solidFill>
            <a:srgbClr val="034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6C3BE-8DB2-B34D-B541-D3BC5052BE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16217" y="892777"/>
            <a:ext cx="4224338" cy="460334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GT America Ext Md" pitchFamily="2" charset="0"/>
              </a:defRPr>
            </a:lvl1pPr>
            <a:lvl2pPr marL="457200" indent="0">
              <a:buFontTx/>
              <a:buNone/>
              <a:defRPr sz="1800">
                <a:latin typeface="GT America Ext Md" pitchFamily="2" charset="0"/>
              </a:defRPr>
            </a:lvl2pPr>
            <a:lvl3pPr marL="914400" indent="0">
              <a:buFontTx/>
              <a:buNone/>
              <a:defRPr sz="1800">
                <a:latin typeface="GT America Ext Md" pitchFamily="2" charset="0"/>
              </a:defRPr>
            </a:lvl3pPr>
            <a:lvl4pPr marL="1371600" indent="0">
              <a:buFontTx/>
              <a:buNone/>
              <a:defRPr sz="1800">
                <a:latin typeface="GT America Ext Md" pitchFamily="2" charset="0"/>
              </a:defRPr>
            </a:lvl4pPr>
            <a:lvl5pPr marL="1828800" indent="0">
              <a:buFontTx/>
              <a:buNone/>
              <a:defRPr sz="1800">
                <a:latin typeface="GT America Ext Md" pitchFamily="2" charset="0"/>
              </a:defRPr>
            </a:lvl5pPr>
          </a:lstStyle>
          <a:p>
            <a:pPr algn="ctr">
              <a:lnSpc>
                <a:spcPts val="3200"/>
              </a:lnSpc>
            </a:pPr>
            <a:r>
              <a:rPr lang="en-CA" sz="1800" spc="-50" dirty="0">
                <a:solidFill>
                  <a:schemeClr val="bg1"/>
                </a:solidFill>
                <a:latin typeface="GT America Ext Md" pitchFamily="2" charset="0"/>
              </a:rPr>
              <a:t>As one of the seven college neighbourhoods on the </a:t>
            </a:r>
            <a:r>
              <a:rPr lang="en-CA" sz="1800" spc="-50" dirty="0">
                <a:solidFill>
                  <a:srgbClr val="FFDB9D"/>
                </a:solidFill>
                <a:latin typeface="GT America Ext Md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St. George campus</a:t>
            </a:r>
            <a:r>
              <a:rPr lang="en-CA" sz="1800" spc="-50" dirty="0">
                <a:solidFill>
                  <a:schemeClr val="bg1"/>
                </a:solidFill>
                <a:latin typeface="GT America Ext Md" pitchFamily="2" charset="0"/>
              </a:rPr>
              <a:t>, New College aims to provide a rich learning community for students that encompasses academic support, facilities for study and social interaction, opportunities for co-curricular and community engagement and interdisciplinary academic programs. </a:t>
            </a:r>
            <a:endParaRPr lang="en-US" sz="1800" spc="-50" dirty="0">
              <a:solidFill>
                <a:schemeClr val="bg1"/>
              </a:solidFill>
              <a:latin typeface="GT America Ext Md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670" y="6331048"/>
            <a:ext cx="2101086" cy="35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02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807CBF44-2557-1647-AE2D-3324A119DB00}"/>
              </a:ext>
            </a:extLst>
          </p:cNvPr>
          <p:cNvGrpSpPr/>
          <p:nvPr userDrawn="1"/>
        </p:nvGrpSpPr>
        <p:grpSpPr>
          <a:xfrm>
            <a:off x="52418" y="-31806"/>
            <a:ext cx="12192000" cy="6881573"/>
            <a:chOff x="0" y="-13063"/>
            <a:chExt cx="12192000" cy="6881573"/>
          </a:xfrm>
          <a:solidFill>
            <a:schemeClr val="bg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F94DC31-9F15-394C-A40F-5CF72837228E}"/>
                </a:ext>
              </a:extLst>
            </p:cNvPr>
            <p:cNvSpPr/>
            <p:nvPr/>
          </p:nvSpPr>
          <p:spPr>
            <a:xfrm>
              <a:off x="0" y="-13063"/>
              <a:ext cx="12192000" cy="2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2D1D6FD-1C39-444F-BE98-DAF4CBE5A674}"/>
                </a:ext>
              </a:extLst>
            </p:cNvPr>
            <p:cNvSpPr/>
            <p:nvPr/>
          </p:nvSpPr>
          <p:spPr>
            <a:xfrm>
              <a:off x="0" y="6616510"/>
              <a:ext cx="12192000" cy="2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793CCAA-A7AC-5C41-B0FD-458C411628F5}"/>
                </a:ext>
              </a:extLst>
            </p:cNvPr>
            <p:cNvSpPr/>
            <p:nvPr/>
          </p:nvSpPr>
          <p:spPr>
            <a:xfrm>
              <a:off x="0" y="95244"/>
              <a:ext cx="252248" cy="6553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BF60B54-56D9-5845-A81A-22FCEC2E4C6E}"/>
                </a:ext>
              </a:extLst>
            </p:cNvPr>
            <p:cNvSpPr/>
            <p:nvPr/>
          </p:nvSpPr>
          <p:spPr>
            <a:xfrm>
              <a:off x="11939752" y="-4506"/>
              <a:ext cx="252248" cy="66790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8418" y="-31806"/>
            <a:ext cx="6096528" cy="68815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8542" y="604524"/>
            <a:ext cx="3810330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53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29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4330" y="279711"/>
            <a:ext cx="2334215" cy="39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3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2" r:id="rId2"/>
    <p:sldLayoutId id="2147483704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5" r:id="rId14"/>
    <p:sldLayoutId id="2147483703" r:id="rId15"/>
    <p:sldLayoutId id="214748370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GT America Ext Md" panose="00000605000000000000" pitchFamily="2" charset="0"/>
          <a:ea typeface="GT America Ext Md" panose="00000605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accent1"/>
          </a:solidFill>
          <a:latin typeface="Karla Medium" panose="020B000403050303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1"/>
          </a:solidFill>
          <a:latin typeface="Karla Light" panose="020B000403050303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1"/>
          </a:solidFill>
          <a:latin typeface="Karla Light" panose="020B000403050303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1"/>
          </a:solidFill>
          <a:latin typeface="Karla Light" panose="020B000403050303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1"/>
          </a:solidFill>
          <a:latin typeface="Karla Light" panose="020B000403050303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25E3984-1A62-AD43-A505-122B412021E8}"/>
              </a:ext>
            </a:extLst>
          </p:cNvPr>
          <p:cNvSpPr txBox="1"/>
          <p:nvPr/>
        </p:nvSpPr>
        <p:spPr>
          <a:xfrm>
            <a:off x="317309" y="1951670"/>
            <a:ext cx="719830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/>
              </a:rPr>
              <a:t>Writing Centre Services</a:t>
            </a:r>
            <a:endParaRPr lang="en-US" dirty="0"/>
          </a:p>
        </p:txBody>
      </p:sp>
      <p:pic>
        <p:nvPicPr>
          <p:cNvPr id="9" name="Picture 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12DD25BC-1700-AD42-9D0E-F573583BF1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6522" y="1801169"/>
            <a:ext cx="2905478" cy="47879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38" y="3031433"/>
            <a:ext cx="2792210" cy="487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232" y="3700849"/>
            <a:ext cx="29594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91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63CF9B1C-9029-9FEF-9F6E-64C306BF2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92" y="1232461"/>
            <a:ext cx="4776802" cy="4776802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51AA82E-C688-D89A-54F7-B6BBA25498C3}"/>
              </a:ext>
            </a:extLst>
          </p:cNvPr>
          <p:cNvSpPr txBox="1">
            <a:spLocks/>
          </p:cNvSpPr>
          <p:nvPr/>
        </p:nvSpPr>
        <p:spPr>
          <a:xfrm>
            <a:off x="6437230" y="1232461"/>
            <a:ext cx="4889500" cy="11537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Karla Medium" panose="020B000403050303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spc="-50" dirty="0">
              <a:solidFill>
                <a:schemeClr val="tx1">
                  <a:lumMod val="95000"/>
                  <a:lumOff val="5000"/>
                </a:schemeClr>
              </a:solidFill>
              <a:latin typeface="GT America Ext Md"/>
            </a:endParaRPr>
          </a:p>
          <a:p>
            <a:pPr marL="0" indent="0">
              <a:buNone/>
            </a:pPr>
            <a:r>
              <a:rPr lang="en-US" b="1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/>
              </a:rPr>
              <a:t>One-On-One Appointments</a:t>
            </a:r>
            <a:endParaRPr lang="en-US" b="1" spc="-50" dirty="0">
              <a:solidFill>
                <a:schemeClr val="tx1">
                  <a:lumMod val="95000"/>
                  <a:lumOff val="5000"/>
                </a:schemeClr>
              </a:solidFill>
              <a:latin typeface="GT America Ext Md" pitchFamily="2" charset="0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5AD5FBE-519E-1334-3885-FA7F25969AC7}"/>
              </a:ext>
            </a:extLst>
          </p:cNvPr>
          <p:cNvSpPr txBox="1">
            <a:spLocks/>
          </p:cNvSpPr>
          <p:nvPr/>
        </p:nvSpPr>
        <p:spPr>
          <a:xfrm>
            <a:off x="6437230" y="2386196"/>
            <a:ext cx="4548188" cy="4071753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400" b="0" i="0" kern="1200">
                <a:solidFill>
                  <a:schemeClr val="accent1"/>
                </a:solidFill>
                <a:latin typeface="Karla Medium" panose="020B0004030503030003" pitchFamily="34" charset="77"/>
                <a:ea typeface="+mn-ea"/>
                <a:cs typeface="+mn-cs"/>
              </a:defRPr>
            </a:lvl1pPr>
            <a:lvl2pPr marL="8001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4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2pPr>
            <a:lvl3pPr marL="12573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0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-50" dirty="0">
                <a:solidFill>
                  <a:schemeClr val="tx1"/>
                </a:solidFill>
                <a:latin typeface="Karla Medium" panose="020B0004030503030003" pitchFamily="34" charset="0"/>
              </a:rPr>
              <a:t>50 minute, 1:1 session with a Writing Centre instructor</a:t>
            </a:r>
          </a:p>
          <a:p>
            <a:r>
              <a:rPr lang="en-US" sz="2000" spc="-50" dirty="0">
                <a:solidFill>
                  <a:schemeClr val="tx1"/>
                </a:solidFill>
                <a:latin typeface="Karla Medium" panose="020B0004030503030003" pitchFamily="34" charset="0"/>
              </a:rPr>
              <a:t>Available in-person or online</a:t>
            </a:r>
          </a:p>
          <a:p>
            <a:r>
              <a:rPr lang="en-US" sz="2000" spc="-50" dirty="0">
                <a:solidFill>
                  <a:schemeClr val="tx1"/>
                </a:solidFill>
                <a:latin typeface="Karla Medium" panose="020B0004030503030003" pitchFamily="34" charset="0"/>
              </a:rPr>
              <a:t>Supports students across disciplines</a:t>
            </a:r>
          </a:p>
          <a:p>
            <a:r>
              <a:rPr lang="en-US" sz="2000" spc="-50" dirty="0">
                <a:solidFill>
                  <a:schemeClr val="tx1"/>
                </a:solidFill>
                <a:latin typeface="Karla Medium" panose="020B0004030503030003" pitchFamily="34" charset="0"/>
              </a:rPr>
              <a:t>Tailored to your specific needs and wherever you are in the writing process</a:t>
            </a:r>
          </a:p>
        </p:txBody>
      </p:sp>
    </p:spTree>
    <p:extLst>
      <p:ext uri="{BB962C8B-B14F-4D97-AF65-F5344CB8AC3E}">
        <p14:creationId xmlns:p14="http://schemas.microsoft.com/office/powerpoint/2010/main" val="129787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CDF757BC-A431-06A2-0C20-F20F16820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85" y="1218173"/>
            <a:ext cx="4901854" cy="4901854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8D1C399-9869-7FF4-DC0E-7C4558AAF9E5}"/>
              </a:ext>
            </a:extLst>
          </p:cNvPr>
          <p:cNvSpPr txBox="1">
            <a:spLocks/>
          </p:cNvSpPr>
          <p:nvPr/>
        </p:nvSpPr>
        <p:spPr>
          <a:xfrm>
            <a:off x="6437230" y="1218173"/>
            <a:ext cx="4889500" cy="11537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Karla Medium" panose="020B000403050303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spc="-50" dirty="0">
              <a:solidFill>
                <a:schemeClr val="bg1"/>
              </a:solidFill>
              <a:latin typeface="GT America Ext Md"/>
            </a:endParaRPr>
          </a:p>
          <a:p>
            <a:pPr marL="0" indent="0">
              <a:buNone/>
            </a:pPr>
            <a:r>
              <a:rPr lang="en-US" b="1" spc="-50" dirty="0">
                <a:solidFill>
                  <a:schemeClr val="accent5"/>
                </a:solidFill>
                <a:latin typeface="GT America Ext Md"/>
              </a:rPr>
              <a:t>The Writing Room</a:t>
            </a:r>
            <a:endParaRPr lang="en-US" b="1" spc="-50" dirty="0">
              <a:solidFill>
                <a:schemeClr val="accent5"/>
              </a:solidFill>
              <a:latin typeface="GT America Ext Md" pitchFamily="2" charset="0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6077405-1FB9-1B67-441C-F2597316B14B}"/>
              </a:ext>
            </a:extLst>
          </p:cNvPr>
          <p:cNvSpPr txBox="1">
            <a:spLocks/>
          </p:cNvSpPr>
          <p:nvPr/>
        </p:nvSpPr>
        <p:spPr>
          <a:xfrm>
            <a:off x="6437230" y="2386196"/>
            <a:ext cx="4548188" cy="407175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400" b="0" i="0" kern="1200">
                <a:solidFill>
                  <a:schemeClr val="accent1"/>
                </a:solidFill>
                <a:latin typeface="Karla Medium" panose="020B0004030503030003" pitchFamily="34" charset="77"/>
                <a:ea typeface="+mn-ea"/>
                <a:cs typeface="+mn-cs"/>
              </a:defRPr>
            </a:lvl1pPr>
            <a:lvl2pPr marL="8001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4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2pPr>
            <a:lvl3pPr marL="12573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0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-50" dirty="0">
                <a:solidFill>
                  <a:schemeClr val="bg1"/>
                </a:solidFill>
                <a:latin typeface="Karla Medium" panose="020B0004030503030003" pitchFamily="34" charset="0"/>
              </a:rPr>
              <a:t>Drop-in, no appointment needed</a:t>
            </a:r>
          </a:p>
          <a:p>
            <a:r>
              <a:rPr lang="en-US" sz="2000" spc="-50" dirty="0">
                <a:solidFill>
                  <a:schemeClr val="bg1"/>
                </a:solidFill>
                <a:latin typeface="Karla Medium"/>
              </a:rPr>
              <a:t>In-person Mondays and Thursdays from 3-6 pm in Wilson Hall</a:t>
            </a:r>
            <a:endParaRPr lang="en-US" sz="2000" spc="-50" dirty="0">
              <a:solidFill>
                <a:schemeClr val="bg1"/>
              </a:solidFill>
              <a:latin typeface="Karla Medium" panose="020B0004030503030003" pitchFamily="34" charset="0"/>
            </a:endParaRPr>
          </a:p>
          <a:p>
            <a:r>
              <a:rPr lang="en-US" sz="2000" spc="-50" dirty="0">
                <a:solidFill>
                  <a:schemeClr val="bg1"/>
                </a:solidFill>
                <a:latin typeface="Karla Medium" panose="020B0004030503030003" pitchFamily="34" charset="0"/>
              </a:rPr>
              <a:t>Work independently or with support from our instructors and librarians</a:t>
            </a:r>
          </a:p>
        </p:txBody>
      </p:sp>
    </p:spTree>
    <p:extLst>
      <p:ext uri="{BB962C8B-B14F-4D97-AF65-F5344CB8AC3E}">
        <p14:creationId xmlns:p14="http://schemas.microsoft.com/office/powerpoint/2010/main" val="2944108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51AA82E-C688-D89A-54F7-B6BBA25498C3}"/>
              </a:ext>
            </a:extLst>
          </p:cNvPr>
          <p:cNvSpPr txBox="1">
            <a:spLocks/>
          </p:cNvSpPr>
          <p:nvPr/>
        </p:nvSpPr>
        <p:spPr>
          <a:xfrm>
            <a:off x="6437230" y="1232461"/>
            <a:ext cx="4889500" cy="11537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Karla Medium" panose="020B000403050303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spc="-50" dirty="0">
              <a:solidFill>
                <a:schemeClr val="tx1">
                  <a:lumMod val="95000"/>
                  <a:lumOff val="5000"/>
                </a:schemeClr>
              </a:solidFill>
              <a:latin typeface="GT America Ext Md"/>
            </a:endParaRPr>
          </a:p>
          <a:p>
            <a:pPr marL="0" indent="0">
              <a:buNone/>
            </a:pPr>
            <a:r>
              <a:rPr lang="en-US" b="1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GT America Ext Md"/>
              </a:rPr>
              <a:t>CAESS Writing Group</a:t>
            </a:r>
            <a:endParaRPr lang="en-US" b="1" spc="-50" dirty="0">
              <a:solidFill>
                <a:schemeClr val="tx1">
                  <a:lumMod val="95000"/>
                  <a:lumOff val="5000"/>
                </a:schemeClr>
              </a:solidFill>
              <a:latin typeface="GT America Ext Md" pitchFamily="2" charset="0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5AD5FBE-519E-1334-3885-FA7F25969AC7}"/>
              </a:ext>
            </a:extLst>
          </p:cNvPr>
          <p:cNvSpPr txBox="1">
            <a:spLocks/>
          </p:cNvSpPr>
          <p:nvPr/>
        </p:nvSpPr>
        <p:spPr>
          <a:xfrm>
            <a:off x="6437230" y="2386196"/>
            <a:ext cx="4548188" cy="4071753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400" b="0" i="0" kern="1200">
                <a:solidFill>
                  <a:schemeClr val="accent1"/>
                </a:solidFill>
                <a:latin typeface="Karla Medium" panose="020B0004030503030003" pitchFamily="34" charset="77"/>
                <a:ea typeface="+mn-ea"/>
                <a:cs typeface="+mn-cs"/>
              </a:defRPr>
            </a:lvl1pPr>
            <a:lvl2pPr marL="8001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4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2pPr>
            <a:lvl3pPr marL="1257300" marR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34D994"/>
              </a:buClr>
              <a:buSzPct val="120000"/>
              <a:buFont typeface="System Font Regular"/>
              <a:buChar char="‣"/>
              <a:tabLst/>
              <a:defRPr sz="20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1"/>
                </a:solidFill>
                <a:latin typeface="Karla Light" panose="020B000403050303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-50" dirty="0">
                <a:solidFill>
                  <a:schemeClr val="tx1"/>
                </a:solidFill>
                <a:latin typeface="Karla Medium" panose="020B0004030503030003" pitchFamily="34" charset="0"/>
              </a:rPr>
              <a:t>Meets most Tuesdays in the library and some Fridays online</a:t>
            </a:r>
          </a:p>
          <a:p>
            <a:r>
              <a:rPr lang="en-US" sz="2000" spc="-50" dirty="0">
                <a:solidFill>
                  <a:schemeClr val="tx1"/>
                </a:solidFill>
                <a:latin typeface="Karla Medium" panose="020B0004030503030003" pitchFamily="34" charset="0"/>
              </a:rPr>
              <a:t>Work alongside peers (and snacks!) with support from instructors, faculty members, and librarians</a:t>
            </a:r>
          </a:p>
          <a:p>
            <a:r>
              <a:rPr lang="en-US" sz="2000" spc="-50" dirty="0">
                <a:solidFill>
                  <a:schemeClr val="tx1"/>
                </a:solidFill>
                <a:latin typeface="Karla Medium" panose="020B0004030503030003" pitchFamily="34" charset="0"/>
              </a:rPr>
              <a:t>Open to students in </a:t>
            </a:r>
            <a:r>
              <a:rPr lang="en-US" sz="2000" b="1" spc="-50" dirty="0">
                <a:solidFill>
                  <a:schemeClr val="tx1"/>
                </a:solidFill>
                <a:latin typeface="Karla Medium" panose="020B0004030503030003" pitchFamily="34" charset="0"/>
              </a:rPr>
              <a:t>at least one </a:t>
            </a:r>
            <a:r>
              <a:rPr lang="en-US" sz="2000" spc="-50" dirty="0">
                <a:solidFill>
                  <a:schemeClr val="tx1"/>
                </a:solidFill>
                <a:latin typeface="Karla Medium" panose="020B0004030503030003" pitchFamily="34" charset="0"/>
              </a:rPr>
              <a:t>Caribbean, African or Equity and Solidarity Studies course</a:t>
            </a:r>
          </a:p>
        </p:txBody>
      </p:sp>
      <p:pic>
        <p:nvPicPr>
          <p:cNvPr id="5" name="Picture 4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1C250AF3-202B-2DC6-B19F-71509ACC4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63" y="1232461"/>
            <a:ext cx="4923410" cy="492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8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12DD25BC-1700-AD42-9D0E-F573583BF1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6522" y="1801169"/>
            <a:ext cx="2905478" cy="4787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232" y="3700849"/>
            <a:ext cx="29594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2" name="Picture 1" descr="A close-up of a sign&#10;&#10;Description automatically generated">
            <a:extLst>
              <a:ext uri="{FF2B5EF4-FFF2-40B4-BE49-F238E27FC236}">
                <a16:creationId xmlns:a16="http://schemas.microsoft.com/office/drawing/2014/main" id="{3909C84B-BC5E-1C3E-DCCC-83CBC0F7D6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77" y="805962"/>
            <a:ext cx="10345614" cy="580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2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erson typing on a computer&#10;&#10;Description automatically generated">
            <a:extLst>
              <a:ext uri="{FF2B5EF4-FFF2-40B4-BE49-F238E27FC236}">
                <a16:creationId xmlns:a16="http://schemas.microsoft.com/office/drawing/2014/main" id="{3D3F4BCB-7D1F-BA5B-F4E0-1C17E9CD35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0"/>
          <a:stretch/>
        </p:blipFill>
        <p:spPr>
          <a:xfrm>
            <a:off x="-1" y="0"/>
            <a:ext cx="5462409" cy="687310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961026" y="-15106"/>
            <a:ext cx="7263060" cy="6873105"/>
          </a:xfrm>
          <a:prstGeom prst="rect">
            <a:avLst/>
          </a:prstGeom>
          <a:solidFill>
            <a:srgbClr val="004E2D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5805230" y="1402492"/>
            <a:ext cx="5510479" cy="4783821"/>
            <a:chOff x="0" y="0"/>
            <a:chExt cx="19025686" cy="165167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025687" cy="16516798"/>
            </a:xfrm>
            <a:custGeom>
              <a:avLst/>
              <a:gdLst/>
              <a:ahLst/>
              <a:cxnLst/>
              <a:rect l="l" t="t" r="r" b="b"/>
              <a:pathLst>
                <a:path w="19025687" h="16516798">
                  <a:moveTo>
                    <a:pt x="0" y="0"/>
                  </a:moveTo>
                  <a:lnTo>
                    <a:pt x="0" y="16516798"/>
                  </a:lnTo>
                  <a:lnTo>
                    <a:pt x="19025687" y="16516798"/>
                  </a:lnTo>
                  <a:lnTo>
                    <a:pt x="19025687" y="0"/>
                  </a:lnTo>
                  <a:lnTo>
                    <a:pt x="0" y="0"/>
                  </a:lnTo>
                  <a:close/>
                  <a:moveTo>
                    <a:pt x="18964726" y="16455837"/>
                  </a:moveTo>
                  <a:lnTo>
                    <a:pt x="59690" y="16455837"/>
                  </a:lnTo>
                  <a:lnTo>
                    <a:pt x="59690" y="59690"/>
                  </a:lnTo>
                  <a:lnTo>
                    <a:pt x="18964726" y="59690"/>
                  </a:lnTo>
                  <a:lnTo>
                    <a:pt x="18964726" y="164558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4608" y="309441"/>
            <a:ext cx="3678134" cy="61792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510808" y="1856915"/>
            <a:ext cx="4099322" cy="3081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3"/>
              </a:lnSpc>
            </a:pPr>
            <a:r>
              <a:rPr lang="en-US" sz="4366" dirty="0">
                <a:solidFill>
                  <a:srgbClr val="FFFFFF"/>
                </a:solidFill>
                <a:latin typeface="GT America 1"/>
              </a:rPr>
              <a:t>Thank you!</a:t>
            </a:r>
          </a:p>
          <a:p>
            <a:pPr algn="ctr">
              <a:lnSpc>
                <a:spcPts val="6113"/>
              </a:lnSpc>
            </a:pPr>
            <a:r>
              <a:rPr lang="en-US" sz="2400" dirty="0">
                <a:solidFill>
                  <a:srgbClr val="FFFFFF"/>
                </a:solidFill>
                <a:latin typeface="GT America 2"/>
              </a:rPr>
              <a:t>Visit us in the </a:t>
            </a:r>
            <a:r>
              <a:rPr lang="en-US" sz="2400" b="1" dirty="0">
                <a:solidFill>
                  <a:srgbClr val="FFFFFF"/>
                </a:solidFill>
                <a:latin typeface="GT America 2"/>
              </a:rPr>
              <a:t>Writing Centre</a:t>
            </a:r>
          </a:p>
          <a:p>
            <a:pPr algn="ctr">
              <a:lnSpc>
                <a:spcPts val="6113"/>
              </a:lnSpc>
            </a:pPr>
            <a:endParaRPr lang="en-US" sz="2400" b="1" dirty="0">
              <a:solidFill>
                <a:srgbClr val="FFFFFF"/>
              </a:solidFill>
              <a:latin typeface="GT America 2"/>
            </a:endParaRPr>
          </a:p>
          <a:p>
            <a:pPr algn="ctr">
              <a:lnSpc>
                <a:spcPts val="6113"/>
              </a:lnSpc>
            </a:pPr>
            <a:endParaRPr lang="en-US" sz="4366" dirty="0">
              <a:solidFill>
                <a:srgbClr val="FFFFFF"/>
              </a:solidFill>
              <a:latin typeface="GT America 1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263581" y="4577665"/>
            <a:ext cx="4346549" cy="875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000" dirty="0">
                <a:solidFill>
                  <a:srgbClr val="FFFFFF"/>
                </a:solidFill>
                <a:latin typeface="GT America 2"/>
              </a:rPr>
              <a:t>uoft.me/writing-</a:t>
            </a:r>
            <a:r>
              <a:rPr lang="en-US" sz="2000" dirty="0" err="1">
                <a:solidFill>
                  <a:srgbClr val="FFFFFF"/>
                </a:solidFill>
                <a:latin typeface="GT America 2"/>
              </a:rPr>
              <a:t>centre</a:t>
            </a:r>
            <a:endParaRPr lang="en-US" dirty="0" err="1"/>
          </a:p>
          <a:p>
            <a:pPr algn="ctr">
              <a:lnSpc>
                <a:spcPts val="3640"/>
              </a:lnSpc>
            </a:pPr>
            <a:r>
              <a:rPr lang="en-US" sz="2000" dirty="0">
                <a:solidFill>
                  <a:srgbClr val="FFFFFF"/>
                </a:solidFill>
                <a:latin typeface="GT America 2"/>
              </a:rPr>
              <a:t>newcollege.writingcentre@utoronto.ca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6451" y="4419580"/>
            <a:ext cx="2792210" cy="42676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C016CD4A-49FD-4D40-FB7C-323A1685AF0A}"/>
              </a:ext>
            </a:extLst>
          </p:cNvPr>
          <p:cNvSpPr txBox="1"/>
          <p:nvPr/>
        </p:nvSpPr>
        <p:spPr>
          <a:xfrm>
            <a:off x="6263580" y="3358464"/>
            <a:ext cx="434654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GT America 2"/>
              </a:rPr>
              <a:t>Wetmore Hall</a:t>
            </a:r>
            <a:endParaRPr lang="en-US" sz="2000" dirty="0">
              <a:solidFill>
                <a:schemeClr val="bg1"/>
              </a:solidFill>
              <a:latin typeface="GT America 2"/>
              <a:ea typeface="Calibri" panose="020F0502020204030204"/>
              <a:cs typeface="Calibri" panose="020F0502020204030204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GT America 2"/>
              </a:rPr>
              <a:t>300 Huron Street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GT America 2"/>
              </a:rPr>
              <a:t>Rm: </a:t>
            </a:r>
            <a:r>
              <a:rPr lang="en-US" sz="2000" b="1" dirty="0">
                <a:solidFill>
                  <a:schemeClr val="bg1"/>
                </a:solidFill>
                <a:latin typeface="GT America 2"/>
              </a:rPr>
              <a:t>60A, 60B, 60K &amp; 61</a:t>
            </a:r>
            <a:endParaRPr lang="en-US" sz="2000" dirty="0">
              <a:solidFill>
                <a:schemeClr val="bg1"/>
              </a:solidFill>
              <a:latin typeface="GT America 2"/>
            </a:endParaRPr>
          </a:p>
        </p:txBody>
      </p:sp>
    </p:spTree>
    <p:extLst>
      <p:ext uri="{BB962C8B-B14F-4D97-AF65-F5344CB8AC3E}">
        <p14:creationId xmlns:p14="http://schemas.microsoft.com/office/powerpoint/2010/main" val="1631798999"/>
      </p:ext>
    </p:extLst>
  </p:cSld>
  <p:clrMapOvr>
    <a:masterClrMapping/>
  </p:clrMapOvr>
</p:sld>
</file>

<file path=ppt/theme/theme1.xml><?xml version="1.0" encoding="utf-8"?>
<a:theme xmlns:a="http://schemas.openxmlformats.org/drawingml/2006/main" name="NC - Title - Section Title">
  <a:themeElements>
    <a:clrScheme name="Custom 5">
      <a:dk1>
        <a:srgbClr val="2A2A2A"/>
      </a:dk1>
      <a:lt1>
        <a:srgbClr val="FFFFFF"/>
      </a:lt1>
      <a:dk2>
        <a:srgbClr val="6C7880"/>
      </a:dk2>
      <a:lt2>
        <a:srgbClr val="E7E6E6"/>
      </a:lt2>
      <a:accent1>
        <a:srgbClr val="004E2C"/>
      </a:accent1>
      <a:accent2>
        <a:srgbClr val="026937"/>
      </a:accent2>
      <a:accent3>
        <a:srgbClr val="FFDB9D"/>
      </a:accent3>
      <a:accent4>
        <a:srgbClr val="00301C"/>
      </a:accent4>
      <a:accent5>
        <a:srgbClr val="34D993"/>
      </a:accent5>
      <a:accent6>
        <a:srgbClr val="6C7880"/>
      </a:accent6>
      <a:hlink>
        <a:srgbClr val="FFFFFF"/>
      </a:hlink>
      <a:folHlink>
        <a:srgbClr val="34D99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 algn="l">
          <a:lnSpc>
            <a:spcPts val="2400"/>
          </a:lnSpc>
          <a:defRPr sz="1400" dirty="0">
            <a:solidFill>
              <a:schemeClr val="tx1">
                <a:lumMod val="50000"/>
                <a:lumOff val="50000"/>
              </a:schemeClr>
            </a:solidFill>
            <a:latin typeface="Karla Light" panose="020B0004030503030003" pitchFamily="34" charset="77"/>
          </a:defRPr>
        </a:defPPr>
      </a:lstStyle>
    </a:sp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3e2598-7cb0-4ac9-a588-82e6e3f2bec6" xsi:nil="true"/>
    <lcf76f155ced4ddcb4097134ff3c332f xmlns="7cbac348-2a53-4d1a-9f5c-d9c90748f0df">
      <Terms xmlns="http://schemas.microsoft.com/office/infopath/2007/PartnerControls"/>
    </lcf76f155ced4ddcb4097134ff3c332f>
    <SharedWithUsers xmlns="e43e2598-7cb0-4ac9-a588-82e6e3f2bec6">
      <UserInfo>
        <DisplayName>Ty Walkland</DisplayName>
        <AccountId>143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A2DDCE0DBA5946B1ADFBE85F1C9B95" ma:contentTypeVersion="17" ma:contentTypeDescription="Create a new document." ma:contentTypeScope="" ma:versionID="17d227e07a1a72a0ed516ed9a50f8c57">
  <xsd:schema xmlns:xsd="http://www.w3.org/2001/XMLSchema" xmlns:xs="http://www.w3.org/2001/XMLSchema" xmlns:p="http://schemas.microsoft.com/office/2006/metadata/properties" xmlns:ns2="7cbac348-2a53-4d1a-9f5c-d9c90748f0df" xmlns:ns3="e43e2598-7cb0-4ac9-a588-82e6e3f2bec6" targetNamespace="http://schemas.microsoft.com/office/2006/metadata/properties" ma:root="true" ma:fieldsID="2ef3dd3b1606c875d307bfe072fa6274" ns2:_="" ns3:_="">
    <xsd:import namespace="7cbac348-2a53-4d1a-9f5c-d9c90748f0df"/>
    <xsd:import namespace="e43e2598-7cb0-4ac9-a588-82e6e3f2be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ac348-2a53-4d1a-9f5c-d9c90748f0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164b29-4069-4387-b6aa-f01f2a1f4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3e2598-7cb0-4ac9-a588-82e6e3f2bec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8cec7db-2474-43b0-b578-94ab85b6c2f7}" ma:internalName="TaxCatchAll" ma:showField="CatchAllData" ma:web="e43e2598-7cb0-4ac9-a588-82e6e3f2be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DAE937-B6E2-4C0E-86CA-69FF11ADC3B1}">
  <ds:schemaRefs>
    <ds:schemaRef ds:uri="02ef5fea-80fc-4e62-a1cf-4806101e73a7"/>
    <ds:schemaRef ds:uri="756ed31b-1c77-4eaa-9e50-382f502ecf18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62033fe0-dc9c-4261-9d33-8b4db830e306"/>
    <ds:schemaRef ds:uri="7b44d1f5-7d59-45c5-b804-03906015bfcd"/>
    <ds:schemaRef ds:uri="e43e2598-7cb0-4ac9-a588-82e6e3f2bec6"/>
    <ds:schemaRef ds:uri="7cbac348-2a53-4d1a-9f5c-d9c90748f0df"/>
  </ds:schemaRefs>
</ds:datastoreItem>
</file>

<file path=customXml/itemProps2.xml><?xml version="1.0" encoding="utf-8"?>
<ds:datastoreItem xmlns:ds="http://schemas.openxmlformats.org/officeDocument/2006/customXml" ds:itemID="{62F2ED01-4B87-4E56-BAE7-A89CF6413A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FB1D7D-B7CC-4465-8ECC-B460D43265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bac348-2a53-4d1a-9f5c-d9c90748f0df"/>
    <ds:schemaRef ds:uri="e43e2598-7cb0-4ac9-a588-82e6e3f2be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8256</TotalTime>
  <Words>151</Words>
  <Application>Microsoft Macintosh PowerPoint</Application>
  <PresentationFormat>Widescreen</PresentationFormat>
  <Paragraphs>30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.Lucida Grande UI Regular</vt:lpstr>
      <vt:lpstr>Arial</vt:lpstr>
      <vt:lpstr>Calibri</vt:lpstr>
      <vt:lpstr>GT America 1</vt:lpstr>
      <vt:lpstr>GT America 2</vt:lpstr>
      <vt:lpstr>GT America Ext Md</vt:lpstr>
      <vt:lpstr>Karla</vt:lpstr>
      <vt:lpstr>Karla Light</vt:lpstr>
      <vt:lpstr>Karla Medium</vt:lpstr>
      <vt:lpstr>NC - Title - Section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aaronjudd123@gmail.com</dc:creator>
  <cp:lastModifiedBy>Alana Rodrigues Magalhaes</cp:lastModifiedBy>
  <cp:revision>412</cp:revision>
  <cp:lastPrinted>2023-11-01T17:54:08Z</cp:lastPrinted>
  <dcterms:created xsi:type="dcterms:W3CDTF">2022-03-02T19:36:44Z</dcterms:created>
  <dcterms:modified xsi:type="dcterms:W3CDTF">2024-12-11T14:37:13Z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0x010100E8A2DDCE0DBA5946B1ADFBE85F1C9B95</vt:lpwstr>
  </property>
</Properties>
</file>